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3.xml" ContentType="application/vnd.openxmlformats-officedocument.presentationml.tags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61" r:id="rId5"/>
    <p:sldId id="285" r:id="rId6"/>
    <p:sldId id="284" r:id="rId7"/>
    <p:sldId id="286" r:id="rId8"/>
    <p:sldId id="287" r:id="rId9"/>
    <p:sldId id="288" r:id="rId10"/>
    <p:sldId id="280" r:id="rId11"/>
    <p:sldId id="264" r:id="rId12"/>
    <p:sldId id="289" r:id="rId13"/>
    <p:sldId id="290" r:id="rId14"/>
    <p:sldId id="291" r:id="rId15"/>
    <p:sldId id="292" r:id="rId16"/>
    <p:sldId id="281" r:id="rId17"/>
    <p:sldId id="293" r:id="rId18"/>
    <p:sldId id="297" r:id="rId19"/>
    <p:sldId id="294" r:id="rId20"/>
    <p:sldId id="301" r:id="rId21"/>
    <p:sldId id="295" r:id="rId22"/>
    <p:sldId id="296" r:id="rId23"/>
    <p:sldId id="298" r:id="rId24"/>
    <p:sldId id="299" r:id="rId25"/>
    <p:sldId id="303" r:id="rId26"/>
    <p:sldId id="300" r:id="rId27"/>
    <p:sldId id="302" r:id="rId28"/>
    <p:sldId id="304" r:id="rId29"/>
    <p:sldId id="305" r:id="rId30"/>
    <p:sldId id="306" r:id="rId31"/>
    <p:sldId id="307" r:id="rId32"/>
    <p:sldId id="308" r:id="rId33"/>
    <p:sldId id="309" r:id="rId34"/>
    <p:sldId id="327" r:id="rId35"/>
    <p:sldId id="312" r:id="rId36"/>
    <p:sldId id="314" r:id="rId37"/>
    <p:sldId id="315" r:id="rId38"/>
    <p:sldId id="316" r:id="rId39"/>
    <p:sldId id="326" r:id="rId40"/>
    <p:sldId id="282" r:id="rId41"/>
    <p:sldId id="321" r:id="rId42"/>
    <p:sldId id="317" r:id="rId43"/>
    <p:sldId id="318" r:id="rId44"/>
    <p:sldId id="319" r:id="rId45"/>
    <p:sldId id="320" r:id="rId46"/>
    <p:sldId id="322" r:id="rId47"/>
    <p:sldId id="323" r:id="rId48"/>
    <p:sldId id="324" r:id="rId49"/>
    <p:sldId id="325" r:id="rId50"/>
    <p:sldId id="283" r:id="rId51"/>
  </p:sldIdLst>
  <p:sldSz cx="9001125" cy="5040313"/>
  <p:notesSz cx="6858000" cy="9144000"/>
  <p:custDataLst>
    <p:tags r:id="rId53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A8AD"/>
    <a:srgbClr val="C7BE7E"/>
    <a:srgbClr val="AF525E"/>
    <a:srgbClr val="5B7199"/>
    <a:srgbClr val="786FA8"/>
    <a:srgbClr val="6FAC7A"/>
    <a:srgbClr val="CCE8CF"/>
    <a:srgbClr val="181C1F"/>
    <a:srgbClr val="EAEAEA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065" autoAdjust="0"/>
  </p:normalViewPr>
  <p:slideViewPr>
    <p:cSldViewPr>
      <p:cViewPr>
        <p:scale>
          <a:sx n="125" d="100"/>
          <a:sy n="125" d="100"/>
        </p:scale>
        <p:origin x="2370" y="456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8D1CA-1521-483F-9C51-252EC72C0870}" type="datetimeFigureOut">
              <a:rPr lang="zh-CN" altLang="en-US" smtClean="0"/>
              <a:t>2018/1/30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68300" y="685800"/>
            <a:ext cx="6121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57C6E-6274-414F-80F1-353177528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07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062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835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324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23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607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022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946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25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095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593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08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117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来自</a:t>
            </a:r>
            <a:r>
              <a:rPr lang="en-US" altLang="zh-CN" dirty="0" smtClean="0"/>
              <a:t>Oxford,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特点就是深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但是参数特别多</a:t>
            </a:r>
            <a:endParaRPr lang="en-US" altLang="zh-CN" baseline="0" dirty="0" smtClean="0"/>
          </a:p>
          <a:p>
            <a:r>
              <a:rPr lang="en-US" altLang="zh-CN" baseline="0" dirty="0" smtClean="0"/>
              <a:t>VGG-16</a:t>
            </a:r>
            <a:r>
              <a:rPr lang="zh-CN" altLang="en-US" baseline="0" dirty="0" smtClean="0"/>
              <a:t>数据来自</a:t>
            </a:r>
            <a:r>
              <a:rPr lang="en-US" altLang="zh-CN" baseline="0" dirty="0" err="1" smtClean="0"/>
              <a:t>Xception</a:t>
            </a:r>
            <a:r>
              <a:rPr lang="zh-CN" altLang="en-US" baseline="0" dirty="0" smtClean="0"/>
              <a:t>论文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417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782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数据标准</a:t>
            </a:r>
            <a:endParaRPr lang="en-US" altLang="zh-CN" dirty="0" smtClean="0"/>
          </a:p>
          <a:p>
            <a:r>
              <a:rPr lang="en-US" altLang="zh-CN" dirty="0" smtClean="0"/>
              <a:t>Single-crop,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Single-model experimental results(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一个样本截取一张图的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单一模型不用集成学习的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ILSVRC 2012 dataset validation set 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数据集上人眼能达到的错误率大概在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，这还是经过了大量训练的专家能达到的成绩，一般人要区分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种类型的图片是比较困难的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688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那么这里可以看到，本来从上一层传过来的梯度为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，经过这个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之后，得到的梯度已经变成了</a:t>
            </a:r>
            <a:r>
              <a:rPr lang="en-US" altLang="zh-CN" dirty="0" smtClean="0"/>
              <a:t>0.0001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0.01</a:t>
            </a:r>
            <a:r>
              <a:rPr lang="zh-CN" altLang="en-US" dirty="0" smtClean="0"/>
              <a:t>，</a:t>
            </a:r>
            <a:r>
              <a:rPr lang="zh-CN" altLang="en-US" b="1" dirty="0" smtClean="0"/>
              <a:t>也就是说，梯度流过一个</a:t>
            </a:r>
            <a:r>
              <a:rPr lang="en-US" altLang="zh-CN" b="1" dirty="0" err="1" smtClean="0"/>
              <a:t>blcok</a:t>
            </a:r>
            <a:r>
              <a:rPr lang="zh-CN" altLang="en-US" b="1" dirty="0" smtClean="0"/>
              <a:t>之后，就已经下降了几个量级，传到前一层的梯度将会变得很小！</a:t>
            </a:r>
            <a:endParaRPr lang="zh-CN" altLang="en-US" dirty="0" smtClean="0"/>
          </a:p>
          <a:p>
            <a:r>
              <a:rPr lang="zh-CN" altLang="en-US" dirty="0" smtClean="0"/>
              <a:t>这就是梯度弥散。假如模型的层数越深，这种梯度弥散的情况就更加严重，导致浅层部分的网络权重参数得不到很好的训练，这就是为什么在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出现之前，</a:t>
            </a:r>
            <a:r>
              <a:rPr lang="en-US" altLang="zh-CN" dirty="0" smtClean="0"/>
              <a:t>CNN</a:t>
            </a:r>
            <a:r>
              <a:rPr lang="zh-CN" altLang="en-US" dirty="0" smtClean="0"/>
              <a:t>网络都不超过二十几层的原因</a:t>
            </a:r>
          </a:p>
          <a:p>
            <a:r>
              <a:rPr lang="zh-CN" altLang="en-US" dirty="0" smtClean="0"/>
              <a:t>数据来自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论文</a:t>
            </a:r>
            <a:r>
              <a:rPr lang="en-US" altLang="zh-CN" dirty="0" smtClean="0"/>
              <a:t>(Single-Model)</a:t>
            </a:r>
          </a:p>
          <a:p>
            <a:r>
              <a:rPr lang="zh-CN" altLang="en-US" dirty="0" smtClean="0"/>
              <a:t>从此能够限制层数的只有内存大小了 </a:t>
            </a:r>
            <a:r>
              <a:rPr lang="en-US" altLang="zh-CN" dirty="0" smtClean="0"/>
              <a:t>– KM</a:t>
            </a:r>
            <a:r>
              <a:rPr lang="en-US" altLang="zh-CN" baseline="0" dirty="0" smtClean="0"/>
              <a:t> He</a:t>
            </a:r>
          </a:p>
          <a:p>
            <a:r>
              <a:rPr lang="en-US" altLang="zh-CN" baseline="0" dirty="0" smtClean="0"/>
              <a:t>KM He 2017</a:t>
            </a:r>
            <a:r>
              <a:rPr lang="zh-CN" altLang="en-US" baseline="0" dirty="0" smtClean="0"/>
              <a:t>年还有两篇</a:t>
            </a:r>
            <a:r>
              <a:rPr lang="en-US" altLang="zh-CN" baseline="0" dirty="0" smtClean="0"/>
              <a:t>ICCV best paper, </a:t>
            </a:r>
            <a:r>
              <a:rPr lang="zh-CN" altLang="en-US" baseline="0" dirty="0" smtClean="0"/>
              <a:t>与</a:t>
            </a:r>
            <a:r>
              <a:rPr lang="en-US" altLang="zh-CN" baseline="0" dirty="0" smtClean="0"/>
              <a:t>object detection</a:t>
            </a:r>
            <a:r>
              <a:rPr lang="zh-CN" altLang="en-US" baseline="0" dirty="0" smtClean="0"/>
              <a:t>有关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下个专题再讨论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50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天下大势</a:t>
            </a:r>
            <a:r>
              <a:rPr lang="en-US" altLang="zh-CN" dirty="0" smtClean="0"/>
              <a:t>, </a:t>
            </a:r>
            <a:r>
              <a:rPr lang="zh-CN" altLang="en-US" dirty="0" smtClean="0"/>
              <a:t>分久必合</a:t>
            </a:r>
            <a:r>
              <a:rPr lang="en-US" altLang="zh-CN" dirty="0" smtClean="0"/>
              <a:t>, </a:t>
            </a:r>
            <a:r>
              <a:rPr lang="zh-CN" altLang="en-US" dirty="0" smtClean="0"/>
              <a:t>合久必分</a:t>
            </a:r>
            <a:endParaRPr lang="en-US" altLang="zh-CN" dirty="0" smtClean="0"/>
          </a:p>
          <a:p>
            <a:r>
              <a:rPr lang="en-US" altLang="zh-CN" dirty="0" smtClean="0"/>
              <a:t>Cardinality</a:t>
            </a:r>
            <a:r>
              <a:rPr lang="zh-CN" altLang="en-US" dirty="0" smtClean="0"/>
              <a:t>和</a:t>
            </a:r>
            <a:r>
              <a:rPr lang="en-US" altLang="zh-CN" dirty="0" smtClean="0"/>
              <a:t>Group Conv</a:t>
            </a:r>
            <a:r>
              <a:rPr lang="zh-CN" altLang="en-US" dirty="0" smtClean="0"/>
              <a:t>的区别在于</a:t>
            </a:r>
            <a:r>
              <a:rPr lang="en-US" altLang="zh-CN" dirty="0" smtClean="0"/>
              <a:t>Cardinality</a:t>
            </a:r>
            <a:r>
              <a:rPr lang="zh-CN" altLang="en-US" dirty="0" smtClean="0"/>
              <a:t>是把一个</a:t>
            </a:r>
            <a:r>
              <a:rPr lang="en-US" altLang="zh-CN" dirty="0" smtClean="0"/>
              <a:t>Conv</a:t>
            </a:r>
            <a:r>
              <a:rPr lang="zh-CN" altLang="en-US" dirty="0" smtClean="0"/>
              <a:t>操作分成了拓扑结构完全相同的几个</a:t>
            </a:r>
            <a:r>
              <a:rPr lang="en-US" altLang="zh-CN" dirty="0" smtClean="0"/>
              <a:t>path, </a:t>
            </a:r>
            <a:r>
              <a:rPr lang="zh-CN" altLang="en-US" dirty="0" smtClean="0"/>
              <a:t>这样方便加速</a:t>
            </a:r>
            <a:endParaRPr lang="en-US" altLang="zh-CN" dirty="0" smtClean="0"/>
          </a:p>
          <a:p>
            <a:r>
              <a:rPr lang="en-US" altLang="zh-CN" dirty="0" smtClean="0"/>
              <a:t>2017</a:t>
            </a:r>
            <a:r>
              <a:rPr lang="zh-CN" altLang="en-US" dirty="0" smtClean="0"/>
              <a:t>年最后一届</a:t>
            </a:r>
            <a:r>
              <a:rPr lang="en-US" altLang="zh-CN" dirty="0" smtClean="0"/>
              <a:t>ImageNet</a:t>
            </a:r>
            <a:r>
              <a:rPr lang="zh-CN" altLang="en-US" dirty="0" smtClean="0"/>
              <a:t>分类的冠军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Momenta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SENet</a:t>
            </a:r>
            <a:r>
              <a:rPr lang="zh-CN" altLang="en-US" baseline="0" dirty="0" smtClean="0"/>
              <a:t>也要研究一下</a:t>
            </a:r>
            <a:endParaRPr lang="en-US" altLang="zh-CN" baseline="0" dirty="0" smtClean="0"/>
          </a:p>
          <a:p>
            <a:r>
              <a:rPr lang="zh-CN" altLang="en-US" baseline="0" dirty="0" smtClean="0"/>
              <a:t>以及</a:t>
            </a:r>
            <a:r>
              <a:rPr lang="en-US" altLang="zh-CN" baseline="0" dirty="0" smtClean="0"/>
              <a:t>2017 CVPR best Paper, </a:t>
            </a:r>
            <a:r>
              <a:rPr lang="en-US" altLang="zh-CN" baseline="0" dirty="0" err="1" smtClean="0"/>
              <a:t>DenseNet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可以看做是对</a:t>
            </a:r>
            <a:r>
              <a:rPr lang="en-US" altLang="zh-CN" baseline="0" dirty="0" err="1" smtClean="0"/>
              <a:t>ResNet</a:t>
            </a:r>
            <a:r>
              <a:rPr lang="zh-CN" altLang="en-US" baseline="0" dirty="0" smtClean="0"/>
              <a:t>的又一次大升级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138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CNN</a:t>
            </a:r>
            <a:r>
              <a:rPr lang="zh-CN" altLang="en-US" dirty="0" smtClean="0"/>
              <a:t>模型在不断逼近计算机视觉任务的精度极限的同时，其深度和尺寸也在成倍增长</a:t>
            </a:r>
            <a:endParaRPr lang="en-US" altLang="zh-CN" dirty="0" smtClean="0"/>
          </a:p>
          <a:p>
            <a:r>
              <a:rPr lang="zh-CN" altLang="en-US" dirty="0" smtClean="0"/>
              <a:t>巨大的模型无法在嵌入式平台上落地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就算想通过网络传输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较高的带宽也让很多用户望而生畏</a:t>
            </a:r>
            <a:endParaRPr lang="en-US" altLang="zh-CN" baseline="0" dirty="0" smtClean="0"/>
          </a:p>
          <a:p>
            <a:r>
              <a:rPr lang="zh-CN" altLang="en-US" dirty="0" smtClean="0"/>
              <a:t>另一方面，大尺寸的模型也对设备功耗和运行速度带来了巨大的挑战</a:t>
            </a:r>
            <a:endParaRPr lang="en-US" altLang="zh-CN" dirty="0" smtClean="0"/>
          </a:p>
          <a:p>
            <a:r>
              <a:rPr lang="zh-CN" altLang="en-US" dirty="0" smtClean="0"/>
              <a:t>所以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模型的小型化和加速成了亟待解决的问题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998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02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用</a:t>
            </a:r>
            <a:r>
              <a:rPr lang="en-US" altLang="zh-CN" dirty="0" smtClean="0"/>
              <a:t>1x1</a:t>
            </a:r>
            <a:r>
              <a:rPr lang="zh-CN" altLang="en-US" dirty="0" smtClean="0"/>
              <a:t>替换部分的</a:t>
            </a:r>
            <a:r>
              <a:rPr lang="en-US" altLang="zh-CN" dirty="0" smtClean="0"/>
              <a:t>3x3,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减少参数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减少进入</a:t>
            </a:r>
            <a:r>
              <a:rPr lang="en-US" altLang="zh-CN" baseline="0" dirty="0" smtClean="0"/>
              <a:t>3x3 filter</a:t>
            </a:r>
            <a:r>
              <a:rPr lang="zh-CN" altLang="en-US" baseline="0" dirty="0" smtClean="0"/>
              <a:t>的通道数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也就是先用</a:t>
            </a:r>
            <a:r>
              <a:rPr lang="en-US" altLang="zh-CN" baseline="0" dirty="0" smtClean="0"/>
              <a:t>1x1</a:t>
            </a:r>
            <a:r>
              <a:rPr lang="zh-CN" altLang="en-US" baseline="0" dirty="0" smtClean="0"/>
              <a:t>去压缩通道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就是</a:t>
            </a:r>
            <a:r>
              <a:rPr lang="en-US" altLang="zh-CN" baseline="0" dirty="0" smtClean="0"/>
              <a:t>squeeze</a:t>
            </a:r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少用</a:t>
            </a:r>
            <a:r>
              <a:rPr lang="en-US" altLang="zh-CN" baseline="0" dirty="0" smtClean="0"/>
              <a:t>pooling</a:t>
            </a:r>
            <a:r>
              <a:rPr lang="zh-CN" altLang="en-US" baseline="0" dirty="0" smtClean="0"/>
              <a:t>或者是</a:t>
            </a:r>
            <a:r>
              <a:rPr lang="en-US" altLang="zh-CN" baseline="0" dirty="0" smtClean="0"/>
              <a:t>conv stride, </a:t>
            </a:r>
            <a:r>
              <a:rPr lang="zh-CN" altLang="en-US" baseline="0" dirty="0" smtClean="0"/>
              <a:t>保留比较大的特征图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信息保留的多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最后的准确性更高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但这点使模型解释的成本更高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运算代价更大了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3641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用</a:t>
            </a:r>
            <a:r>
              <a:rPr lang="en-US" altLang="zh-CN" dirty="0" smtClean="0"/>
              <a:t>1x1</a:t>
            </a:r>
            <a:r>
              <a:rPr lang="zh-CN" altLang="en-US" dirty="0" smtClean="0"/>
              <a:t>替换部分的</a:t>
            </a:r>
            <a:r>
              <a:rPr lang="en-US" altLang="zh-CN" dirty="0" smtClean="0"/>
              <a:t>3x3,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减少参数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减少进入</a:t>
            </a:r>
            <a:r>
              <a:rPr lang="en-US" altLang="zh-CN" baseline="0" dirty="0" smtClean="0"/>
              <a:t>3x3 filter</a:t>
            </a:r>
            <a:r>
              <a:rPr lang="zh-CN" altLang="en-US" baseline="0" dirty="0" smtClean="0"/>
              <a:t>的通道数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也就是先用</a:t>
            </a:r>
            <a:r>
              <a:rPr lang="en-US" altLang="zh-CN" baseline="0" dirty="0" smtClean="0"/>
              <a:t>1x1</a:t>
            </a:r>
            <a:r>
              <a:rPr lang="zh-CN" altLang="en-US" baseline="0" dirty="0" smtClean="0"/>
              <a:t>去压缩通道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就是</a:t>
            </a:r>
            <a:r>
              <a:rPr lang="en-US" altLang="zh-CN" baseline="0" dirty="0" smtClean="0"/>
              <a:t>squeeze</a:t>
            </a:r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少用</a:t>
            </a:r>
            <a:r>
              <a:rPr lang="en-US" altLang="zh-CN" baseline="0" dirty="0" smtClean="0"/>
              <a:t>pooling</a:t>
            </a:r>
            <a:r>
              <a:rPr lang="zh-CN" altLang="en-US" baseline="0" dirty="0" smtClean="0"/>
              <a:t>或者是</a:t>
            </a:r>
            <a:r>
              <a:rPr lang="en-US" altLang="zh-CN" baseline="0" dirty="0" smtClean="0"/>
              <a:t>conv stride, </a:t>
            </a:r>
            <a:r>
              <a:rPr lang="zh-CN" altLang="en-US" baseline="0" dirty="0" smtClean="0"/>
              <a:t>保留比较大的特征图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信息保留的多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最后的准确性更高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但这点使模型解释的成本更高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运算代价更大了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568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将空间</a:t>
            </a:r>
            <a:r>
              <a:rPr lang="en-US" altLang="zh-CN" baseline="0" dirty="0" smtClean="0"/>
              <a:t>conv</a:t>
            </a:r>
            <a:r>
              <a:rPr lang="zh-CN" altLang="en-US" baseline="0" dirty="0" smtClean="0"/>
              <a:t>和深度</a:t>
            </a:r>
            <a:r>
              <a:rPr lang="en-US" altLang="zh-CN" baseline="0" dirty="0" smtClean="0"/>
              <a:t>conv</a:t>
            </a:r>
            <a:r>
              <a:rPr lang="zh-CN" altLang="en-US" baseline="0" dirty="0" smtClean="0"/>
              <a:t>完全分离开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提速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相比</a:t>
            </a:r>
            <a:r>
              <a:rPr lang="en-US" altLang="zh-CN" baseline="0" dirty="0" err="1" smtClean="0"/>
              <a:t>SqueezeNet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计算量方面有明显提升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SqueezeNet</a:t>
            </a:r>
            <a:r>
              <a:rPr lang="zh-CN" altLang="en-US" baseline="0" dirty="0" smtClean="0"/>
              <a:t>似乎并没有考虑这个</a:t>
            </a:r>
            <a:r>
              <a:rPr lang="en-US" altLang="zh-CN" baseline="0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Accuracy</a:t>
            </a:r>
            <a:r>
              <a:rPr lang="zh-CN" altLang="en-US" baseline="0" dirty="0" smtClean="0"/>
              <a:t>上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MobileNet</a:t>
            </a:r>
            <a:r>
              <a:rPr lang="zh-CN" altLang="en-US" baseline="0" dirty="0" smtClean="0"/>
              <a:t>其实和</a:t>
            </a:r>
            <a:r>
              <a:rPr lang="en-US" altLang="zh-CN" baseline="0" dirty="0" err="1" smtClean="0"/>
              <a:t>AlexNet</a:t>
            </a:r>
            <a:r>
              <a:rPr lang="zh-CN" altLang="en-US" baseline="0" dirty="0" smtClean="0"/>
              <a:t>差不了太多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稍有提升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72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877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ShuffleNet</a:t>
            </a:r>
            <a:r>
              <a:rPr lang="zh-CN" altLang="en-US" dirty="0" smtClean="0"/>
              <a:t>的几个创新点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提出了一个类似于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BottleNeck</a:t>
            </a:r>
            <a:r>
              <a:rPr lang="zh-CN" altLang="en-US" dirty="0" smtClean="0"/>
              <a:t>单元 </a:t>
            </a:r>
            <a:br>
              <a:rPr lang="zh-CN" altLang="en-US" dirty="0" smtClean="0"/>
            </a:br>
            <a:r>
              <a:rPr lang="zh-CN" altLang="en-US" dirty="0" smtClean="0"/>
              <a:t>借鉴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的旁路分支思想，</a:t>
            </a:r>
            <a:r>
              <a:rPr lang="en-US" altLang="zh-CN" dirty="0" err="1" smtClean="0"/>
              <a:t>ShuffleNet</a:t>
            </a:r>
            <a:r>
              <a:rPr lang="zh-CN" altLang="en-US" dirty="0" smtClean="0"/>
              <a:t>也引入了类似的网络单元。不同的是，在</a:t>
            </a:r>
            <a:r>
              <a:rPr lang="en-US" altLang="zh-CN" dirty="0" smtClean="0"/>
              <a:t>stride=2</a:t>
            </a:r>
            <a:r>
              <a:rPr lang="zh-CN" altLang="en-US" dirty="0" smtClean="0"/>
              <a:t>的单元中，用</a:t>
            </a:r>
            <a:r>
              <a:rPr lang="en-US" altLang="zh-CN" dirty="0" err="1" smtClean="0"/>
              <a:t>concat</a:t>
            </a:r>
            <a:r>
              <a:rPr lang="zh-CN" altLang="en-US" dirty="0" smtClean="0"/>
              <a:t>操作代替了</a:t>
            </a:r>
            <a:r>
              <a:rPr lang="en-US" altLang="zh-CN" dirty="0" smtClean="0"/>
              <a:t>add</a:t>
            </a:r>
            <a:r>
              <a:rPr lang="zh-CN" altLang="en-US" dirty="0" smtClean="0"/>
              <a:t>操作，用</a:t>
            </a:r>
            <a:r>
              <a:rPr lang="en-US" altLang="zh-CN" dirty="0" smtClean="0"/>
              <a:t>average pooling</a:t>
            </a:r>
            <a:r>
              <a:rPr lang="zh-CN" altLang="en-US" dirty="0" smtClean="0"/>
              <a:t>代替了</a:t>
            </a:r>
            <a:r>
              <a:rPr lang="en-US" altLang="zh-CN" dirty="0" smtClean="0"/>
              <a:t>1x1stride=2</a:t>
            </a:r>
            <a:r>
              <a:rPr lang="zh-CN" altLang="en-US" dirty="0" smtClean="0"/>
              <a:t>的卷积操作，有效地减少了计算量和参数。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提出将</a:t>
            </a:r>
            <a:r>
              <a:rPr lang="en-US" altLang="zh-CN" dirty="0" smtClean="0"/>
              <a:t>1x1</a:t>
            </a:r>
            <a:r>
              <a:rPr lang="zh-CN" altLang="en-US" dirty="0" smtClean="0"/>
              <a:t>卷积采用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操作会得到更好的分类性能 </a:t>
            </a:r>
            <a:br>
              <a:rPr lang="zh-CN" altLang="en-US" dirty="0" smtClean="0"/>
            </a:br>
            <a:r>
              <a:rPr lang="zh-CN" altLang="en-US" dirty="0" smtClean="0"/>
              <a:t>在</a:t>
            </a:r>
            <a:r>
              <a:rPr lang="en-US" altLang="zh-CN" dirty="0" err="1" smtClean="0"/>
              <a:t>MobileNet</a:t>
            </a:r>
            <a:r>
              <a:rPr lang="zh-CN" altLang="en-US" dirty="0" smtClean="0"/>
              <a:t>中提过，</a:t>
            </a:r>
            <a:r>
              <a:rPr lang="en-US" altLang="zh-CN" dirty="0" smtClean="0"/>
              <a:t>1x1</a:t>
            </a:r>
            <a:r>
              <a:rPr lang="zh-CN" altLang="en-US" dirty="0" smtClean="0"/>
              <a:t>卷积的操作占据了约</a:t>
            </a:r>
            <a:r>
              <a:rPr lang="en-US" altLang="zh-CN" dirty="0" smtClean="0"/>
              <a:t>95%</a:t>
            </a:r>
            <a:r>
              <a:rPr lang="zh-CN" altLang="en-US" dirty="0" smtClean="0"/>
              <a:t>的计算量，所以作者将</a:t>
            </a:r>
            <a:r>
              <a:rPr lang="en-US" altLang="zh-CN" dirty="0" smtClean="0"/>
              <a:t>1x1</a:t>
            </a:r>
            <a:r>
              <a:rPr lang="zh-CN" altLang="en-US" dirty="0" smtClean="0"/>
              <a:t>也更改为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卷积，使得相比</a:t>
            </a:r>
            <a:r>
              <a:rPr lang="en-US" altLang="zh-CN" dirty="0" err="1" smtClean="0"/>
              <a:t>MobileNet</a:t>
            </a:r>
            <a:r>
              <a:rPr lang="zh-CN" altLang="en-US" dirty="0" smtClean="0"/>
              <a:t>的计算量大大减少。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提出了核心的</a:t>
            </a:r>
            <a:r>
              <a:rPr lang="en-US" altLang="zh-CN" dirty="0" smtClean="0"/>
              <a:t>shuffle</a:t>
            </a:r>
            <a:r>
              <a:rPr lang="zh-CN" altLang="en-US" dirty="0" smtClean="0"/>
              <a:t>操作将不同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中的通道进行打散，从而保证不同输入通道之间的信息传递。解决多个</a:t>
            </a:r>
            <a:r>
              <a:rPr lang="en-US" altLang="zh-CN" dirty="0" smtClean="0"/>
              <a:t>group</a:t>
            </a:r>
            <a:r>
              <a:rPr lang="en-US" altLang="zh-CN" baseline="0" dirty="0" smtClean="0"/>
              <a:t> conv</a:t>
            </a:r>
            <a:r>
              <a:rPr lang="zh-CN" altLang="en-US" baseline="0" dirty="0" smtClean="0"/>
              <a:t>叠加出现的边界效应问题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err="1" smtClean="0"/>
              <a:t>ShuffleNet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shuffle</a:t>
            </a:r>
            <a:r>
              <a:rPr lang="zh-CN" altLang="en-US" dirty="0" smtClean="0"/>
              <a:t>操作如图</a:t>
            </a:r>
            <a:r>
              <a:rPr lang="en-US" altLang="zh-CN" dirty="0" smtClean="0"/>
              <a:t>11</a:t>
            </a:r>
            <a:r>
              <a:rPr lang="zh-CN" altLang="en-US" dirty="0" smtClean="0"/>
              <a:t>所示。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Channels Shuffle </a:t>
            </a:r>
            <a:r>
              <a:rPr lang="zh-CN" altLang="en-US" dirty="0" smtClean="0"/>
              <a:t>操作会导致内存不连续这个影响有待评估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697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MFLOPs(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 Floating-point Operations per Second</a:t>
            </a:r>
            <a:r>
              <a:rPr lang="en-US" altLang="zh-CN" dirty="0" smtClean="0"/>
              <a:t>) </a:t>
            </a:r>
            <a:r>
              <a:rPr lang="zh-CN" altLang="en-US" dirty="0" smtClean="0"/>
              <a:t>衡量计算复杂度的指标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7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MFLOPs(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 Floating-point Operations per Second</a:t>
            </a:r>
            <a:r>
              <a:rPr lang="en-US" altLang="zh-CN" dirty="0" smtClean="0"/>
              <a:t>) </a:t>
            </a:r>
            <a:r>
              <a:rPr lang="zh-CN" altLang="en-US" dirty="0" smtClean="0"/>
              <a:t>衡量计算复杂度的指标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8521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186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剪枝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去掉一些不重要的连接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训练出来几乎为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权重的连接</a:t>
            </a:r>
            <a:r>
              <a:rPr lang="en-US" altLang="zh-CN" baseline="0" dirty="0" smtClean="0"/>
              <a:t>), Han Song</a:t>
            </a:r>
            <a:r>
              <a:rPr lang="zh-CN" altLang="en-US" baseline="0" dirty="0" smtClean="0"/>
              <a:t>在</a:t>
            </a:r>
            <a:r>
              <a:rPr lang="en-US" altLang="zh-CN" baseline="0" dirty="0" smtClean="0"/>
              <a:t>ICLR</a:t>
            </a:r>
            <a:r>
              <a:rPr lang="zh-CN" altLang="en-US" baseline="0" dirty="0" smtClean="0"/>
              <a:t>领奖的演讲这儿说的很有意思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剪枝相当于一个人喝大了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但又没有丧失意识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可以做一些简单的任务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所以对简单任务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我们不需要那么多的冗余连接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权值共享是用少的</a:t>
            </a:r>
            <a:r>
              <a:rPr lang="en-US" altLang="zh-CN" baseline="0" dirty="0" smtClean="0"/>
              <a:t>bit</a:t>
            </a:r>
            <a:r>
              <a:rPr lang="zh-CN" altLang="en-US" baseline="0" dirty="0" smtClean="0"/>
              <a:t>数来存之前都是浮点数的权重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而且只存权重的</a:t>
            </a:r>
            <a:r>
              <a:rPr lang="en-US" altLang="zh-CN" baseline="0" dirty="0" smtClean="0"/>
              <a:t>shift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code book, </a:t>
            </a:r>
            <a:r>
              <a:rPr lang="zh-CN" altLang="en-US" baseline="0" dirty="0" smtClean="0"/>
              <a:t>就相当于训练这边编密码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解释的时候用</a:t>
            </a:r>
            <a:r>
              <a:rPr lang="en-US" altLang="zh-CN" baseline="0" dirty="0" smtClean="0"/>
              <a:t>code book</a:t>
            </a:r>
            <a:r>
              <a:rPr lang="zh-CN" altLang="en-US" baseline="0" dirty="0" smtClean="0"/>
              <a:t>来解码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Huffman</a:t>
            </a:r>
            <a:r>
              <a:rPr lang="zh-CN" altLang="en-US" dirty="0" smtClean="0"/>
              <a:t>按照符号出现的概率来进行变长编码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可以进一步减轻存储参数的</a:t>
            </a:r>
            <a:r>
              <a:rPr lang="en-US" altLang="zh-CN" baseline="0" dirty="0" smtClean="0"/>
              <a:t>Memory</a:t>
            </a:r>
            <a:r>
              <a:rPr lang="zh-CN" altLang="en-US" baseline="0" dirty="0" smtClean="0"/>
              <a:t>压力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过去图像压缩经常会用到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257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几乎没有准确率的损失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如果和小模型搭配使用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将更有利于在移动端部署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虽然模型被压缩了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但模型的解释成本增加了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这一点还要</a:t>
            </a:r>
            <a:r>
              <a:rPr lang="en-US" altLang="zh-CN" baseline="0" dirty="0" smtClean="0"/>
              <a:t>double confirmed</a:t>
            </a:r>
            <a:r>
              <a:rPr lang="zh-CN" altLang="en-US" baseline="0" dirty="0" smtClean="0"/>
              <a:t>一下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因为模型的稀疏连接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需要特殊的库来处理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所以这种压缩方法在模型解释的时候一定是增加了成本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9606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结构化剪枝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不会造成稀疏连接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所以解释的成本要更低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把求解通道</a:t>
            </a:r>
            <a:r>
              <a:rPr lang="en-US" altLang="zh-CN" baseline="0" dirty="0" smtClean="0"/>
              <a:t>mask β </a:t>
            </a:r>
            <a:r>
              <a:rPr lang="zh-CN" altLang="en-US" baseline="0" dirty="0" smtClean="0"/>
              <a:t>当做一个优化问题求解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对于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进行通道剪枝的时候</a:t>
            </a:r>
            <a:r>
              <a:rPr lang="en-US" altLang="zh-CN" dirty="0" smtClean="0"/>
              <a:t>, </a:t>
            </a:r>
            <a:r>
              <a:rPr lang="zh-CN" altLang="en-US" dirty="0" smtClean="0"/>
              <a:t>增加一个</a:t>
            </a:r>
            <a:r>
              <a:rPr lang="en-US" altLang="zh-CN" dirty="0" smtClean="0"/>
              <a:t>sampler block, </a:t>
            </a:r>
            <a:r>
              <a:rPr lang="zh-CN" altLang="en-US" dirty="0" smtClean="0"/>
              <a:t>使两个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的通道一样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698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Deep Compression</a:t>
            </a:r>
            <a:r>
              <a:rPr lang="zh-CN" altLang="en-US" baseline="0" dirty="0" smtClean="0"/>
              <a:t>不一样</a:t>
            </a:r>
            <a:r>
              <a:rPr lang="en-US" altLang="zh-CN" baseline="0" dirty="0" smtClean="0"/>
              <a:t>, channel pruning</a:t>
            </a:r>
            <a:r>
              <a:rPr lang="zh-CN" altLang="en-US" baseline="0" dirty="0" smtClean="0"/>
              <a:t>会造成精度损失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但是结构化剪枝将来模型解释的成本低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剪枝完</a:t>
            </a:r>
            <a:r>
              <a:rPr lang="en-US" altLang="zh-CN" baseline="0" dirty="0" smtClean="0"/>
              <a:t>fine-tune</a:t>
            </a:r>
            <a:r>
              <a:rPr lang="zh-CN" altLang="en-US" baseline="0" dirty="0" smtClean="0"/>
              <a:t>一下效果会好很多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增加了很多</a:t>
            </a:r>
            <a:r>
              <a:rPr lang="en-US" altLang="zh-CN" baseline="0" dirty="0" smtClean="0"/>
              <a:t>hyper-para, </a:t>
            </a:r>
            <a:r>
              <a:rPr lang="zh-CN" altLang="en-US" baseline="0" dirty="0" smtClean="0"/>
              <a:t>比如正则化系数</a:t>
            </a:r>
            <a:r>
              <a:rPr lang="el-GR" altLang="zh-CN" baseline="0" dirty="0" smtClean="0"/>
              <a:t>λ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还有压缩的比例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18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基于低</a:t>
            </a:r>
            <a:r>
              <a:rPr lang="en-US" altLang="zh-CN" baseline="0" dirty="0" smtClean="0"/>
              <a:t>bit</a:t>
            </a:r>
            <a:r>
              <a:rPr lang="zh-CN" altLang="en-US" baseline="0" dirty="0" smtClean="0"/>
              <a:t>网络表示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ADMM</a:t>
            </a:r>
            <a:r>
              <a:rPr lang="zh-CN" altLang="en-US" baseline="0" dirty="0" smtClean="0"/>
              <a:t>算法来解决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增加了很多</a:t>
            </a:r>
            <a:r>
              <a:rPr lang="en-US" altLang="zh-CN" baseline="0" dirty="0" smtClean="0"/>
              <a:t>hyper-para, </a:t>
            </a:r>
            <a:r>
              <a:rPr lang="zh-CN" altLang="en-US" baseline="0" dirty="0" smtClean="0"/>
              <a:t>比如正则化系数</a:t>
            </a:r>
            <a:r>
              <a:rPr lang="el-GR" altLang="zh-CN" baseline="0" dirty="0" smtClean="0"/>
              <a:t>λ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还有压缩的比例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看了</a:t>
            </a:r>
            <a:r>
              <a:rPr lang="en-US" altLang="zh-CN" baseline="0" dirty="0" smtClean="0"/>
              <a:t>Squeeze the last bit</a:t>
            </a:r>
            <a:r>
              <a:rPr lang="zh-CN" altLang="en-US" baseline="0" dirty="0" smtClean="0"/>
              <a:t>之后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把这里丰富一下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这里还应该有一个对于压缩方法的总结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2903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744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1957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年美国康乃尔大学的心理学家罗森勃拉特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Rosenblann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提出了感知器或感知机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Percepuon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的概念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并试图用它来模拟动物和人脑的感知与学习能力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而且用一个电子线路设计了著名的感知器神经网络模型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称为仿脑机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能够识别英文字母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印刷体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深度学习应用的四个大的领域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CV/NLP/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语音识别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6107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9107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229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从</a:t>
            </a:r>
            <a:r>
              <a:rPr lang="en-US" altLang="zh-CN" baseline="0" dirty="0" smtClean="0"/>
              <a:t>UC Berkeley</a:t>
            </a:r>
            <a:r>
              <a:rPr lang="zh-CN" altLang="en-US" baseline="0" dirty="0" smtClean="0"/>
              <a:t>的实验室出来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最开始的作者是贾扬清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后来被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收编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因为</a:t>
            </a: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灵活性不足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贾扬清在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内部又搞了</a:t>
            </a:r>
            <a:r>
              <a:rPr lang="en-US" altLang="zh-CN" baseline="0" dirty="0" smtClean="0"/>
              <a:t>Caffe2, </a:t>
            </a:r>
            <a:r>
              <a:rPr lang="zh-CN" altLang="en-US" baseline="0" dirty="0" smtClean="0"/>
              <a:t>估计</a:t>
            </a: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用户一两年内都要迁移到其他框架上去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目前也由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团队维护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Theano</a:t>
            </a:r>
            <a:r>
              <a:rPr lang="zh-CN" altLang="en-US" baseline="0" dirty="0" smtClean="0"/>
              <a:t>开创了深度学习框架符号编程的先河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相比于</a:t>
            </a: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的命令编程</a:t>
            </a:r>
            <a:r>
              <a:rPr lang="en-US" altLang="zh-CN" baseline="0" dirty="0" smtClean="0"/>
              <a:t>), 17</a:t>
            </a:r>
            <a:r>
              <a:rPr lang="zh-CN" altLang="en-US" baseline="0" dirty="0" smtClean="0"/>
              <a:t>年停止维护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由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团队维护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所以我们看到前面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发的</a:t>
            </a:r>
            <a:r>
              <a:rPr lang="en-US" altLang="zh-CN" baseline="0" dirty="0" smtClean="0"/>
              <a:t>paper</a:t>
            </a:r>
            <a:r>
              <a:rPr lang="zh-CN" altLang="en-US" baseline="0" dirty="0" smtClean="0"/>
              <a:t>框架一定都是</a:t>
            </a: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的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之前是一帮大学的研究人员维护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Xgboost</a:t>
            </a:r>
            <a:r>
              <a:rPr lang="zh-CN" altLang="en-US" baseline="0" dirty="0" smtClean="0"/>
              <a:t>作者华盛顿大学陈天奇在内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美国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加拿大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新加坡的多所高校</a:t>
            </a:r>
            <a:r>
              <a:rPr lang="en-US" altLang="zh-CN" baseline="0" dirty="0" smtClean="0"/>
              <a:t>), 17</a:t>
            </a:r>
            <a:r>
              <a:rPr lang="zh-CN" altLang="en-US" baseline="0" dirty="0" smtClean="0"/>
              <a:t>年被</a:t>
            </a:r>
            <a:r>
              <a:rPr lang="en-US" altLang="zh-CN" baseline="0" dirty="0" smtClean="0"/>
              <a:t>Amazon</a:t>
            </a:r>
            <a:r>
              <a:rPr lang="zh-CN" altLang="en-US" baseline="0" dirty="0" smtClean="0"/>
              <a:t>接盘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3480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用户数量这两年稳定增长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到</a:t>
            </a:r>
            <a:r>
              <a:rPr lang="en-US" altLang="zh-CN" baseline="0" dirty="0" smtClean="0"/>
              <a:t>2017.3</a:t>
            </a:r>
            <a:r>
              <a:rPr lang="zh-CN" altLang="en-US" baseline="0" dirty="0" smtClean="0"/>
              <a:t>已经处于不可撼动的地位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Caffe2/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都开源时间不长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数量比较少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虽然性能很优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但是一直没有火起来</a:t>
            </a:r>
            <a:r>
              <a:rPr lang="en-US" altLang="zh-CN" baseline="0" dirty="0" smtClean="0"/>
              <a:t>, Amazon</a:t>
            </a:r>
            <a:r>
              <a:rPr lang="zh-CN" altLang="en-US" baseline="0" dirty="0" smtClean="0"/>
              <a:t>加入后不知道是否会有改观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9055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的优势在于社区庞大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对移动端支持较好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可以快速地开发一个部署在</a:t>
            </a:r>
            <a:r>
              <a:rPr lang="en-US" altLang="zh-CN" baseline="0" dirty="0" smtClean="0"/>
              <a:t>Android</a:t>
            </a:r>
            <a:r>
              <a:rPr lang="zh-CN" altLang="en-US" baseline="0" dirty="0" smtClean="0"/>
              <a:t>系统上的应用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缺点是性能比较差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据说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内部对于内存和</a:t>
            </a:r>
            <a:r>
              <a:rPr lang="en-US" altLang="zh-CN" baseline="0" dirty="0" smtClean="0"/>
              <a:t>GPU</a:t>
            </a:r>
            <a:r>
              <a:rPr lang="zh-CN" altLang="en-US" baseline="0" dirty="0" smtClean="0"/>
              <a:t>优化还是留了后门的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而且调试困难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同时支持</a:t>
            </a:r>
            <a:r>
              <a:rPr lang="en-US" altLang="zh-CN" baseline="0" dirty="0" smtClean="0"/>
              <a:t>Caffe2</a:t>
            </a:r>
            <a:r>
              <a:rPr lang="zh-CN" altLang="en-US" baseline="0" dirty="0" smtClean="0"/>
              <a:t>和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两个框架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意图很明显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用于研究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架构优雅简介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方便快速的验证想法</a:t>
            </a:r>
            <a:r>
              <a:rPr lang="en-US" altLang="zh-CN" baseline="0" dirty="0" smtClean="0"/>
              <a:t>, Caffe2</a:t>
            </a:r>
            <a:r>
              <a:rPr lang="zh-CN" altLang="en-US" baseline="0" dirty="0" smtClean="0"/>
              <a:t>主攻工业应用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性能已经可以和</a:t>
            </a: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比肩了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并且重视移动端的支持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最大的优势在于对内存的优化比较极致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相同的内存可以训练更大的网络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但这点估计很快要被</a:t>
            </a:r>
            <a:r>
              <a:rPr lang="en-US" altLang="zh-CN" baseline="0" dirty="0" smtClean="0"/>
              <a:t>Caffe2</a:t>
            </a:r>
            <a:r>
              <a:rPr lang="zh-CN" altLang="en-US" baseline="0" dirty="0" smtClean="0"/>
              <a:t>超越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2980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虽然不完美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但是利于部署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有稳定社群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同时上层</a:t>
            </a:r>
            <a:r>
              <a:rPr lang="en-US" altLang="zh-CN" baseline="0" dirty="0" smtClean="0"/>
              <a:t>API</a:t>
            </a:r>
            <a:r>
              <a:rPr lang="zh-CN" altLang="en-US" baseline="0" dirty="0" smtClean="0"/>
              <a:t>如</a:t>
            </a:r>
            <a:r>
              <a:rPr lang="en-US" altLang="zh-CN" baseline="0" dirty="0" err="1" smtClean="0"/>
              <a:t>Keras</a:t>
            </a:r>
            <a:r>
              <a:rPr lang="zh-CN" altLang="en-US" baseline="0" dirty="0" smtClean="0"/>
              <a:t>支持</a:t>
            </a:r>
            <a:r>
              <a:rPr lang="en-US" altLang="zh-CN" baseline="0" dirty="0" err="1" smtClean="0"/>
              <a:t>Tensorflow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便于开发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很适合研究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但是它很新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因此用的时候有很多坑要自己填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除了</a:t>
            </a:r>
            <a:r>
              <a:rPr lang="en-US" altLang="zh-CN" baseline="0" dirty="0" err="1" smtClean="0"/>
              <a:t>Tensorflow</a:t>
            </a:r>
            <a:r>
              <a:rPr lang="en-US" altLang="zh-CN" baseline="0" dirty="0" smtClean="0"/>
              <a:t>, Caffe2</a:t>
            </a:r>
            <a:r>
              <a:rPr lang="zh-CN" altLang="en-US" baseline="0" dirty="0" smtClean="0"/>
              <a:t>也可以考虑用于产品部署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手机端可以考虑</a:t>
            </a: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或</a:t>
            </a:r>
            <a:r>
              <a:rPr lang="en-US" altLang="zh-CN" baseline="0" dirty="0" smtClean="0"/>
              <a:t>Caffe2</a:t>
            </a:r>
          </a:p>
          <a:p>
            <a:pPr marL="0" indent="0">
              <a:buNone/>
            </a:pPr>
            <a:r>
              <a:rPr lang="zh-CN" altLang="en-US" baseline="0" dirty="0" smtClean="0"/>
              <a:t>总结</a:t>
            </a:r>
            <a:r>
              <a:rPr lang="en-US" altLang="zh-CN" baseline="0" dirty="0" smtClean="0"/>
              <a:t>: </a:t>
            </a:r>
            <a:r>
              <a:rPr lang="zh-CN" altLang="en-US" baseline="0" dirty="0" smtClean="0"/>
              <a:t>框架相当于刻刀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雕塑的好坏还是要取决于匠人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框架就是框架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关键是要出活儿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711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1072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39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3427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91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91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27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11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712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558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700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20"/>
          <p:cNvSpPr txBox="1"/>
          <p:nvPr/>
        </p:nvSpPr>
        <p:spPr>
          <a:xfrm flipH="1">
            <a:off x="1512230" y="2196991"/>
            <a:ext cx="5976664" cy="64633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Survey on DL@UAV vision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2520342" y="2880196"/>
            <a:ext cx="39604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583eea9dc623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4572446" y="-3312492"/>
            <a:ext cx="1440160" cy="14401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69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5" grpId="1"/>
    </p:bldLst>
  </p:timing>
  <p:extLst mod="1">
    <p:ext uri="{E180D4A7-C9FB-4DFB-919C-405C955672EB}">
      <p14:showEvtLst xmlns:p14="http://schemas.microsoft.com/office/powerpoint/2010/main">
        <p14:playEvt time="4753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Application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40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62" name="椭圆 6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64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3456100" y="1291174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Recognition</a:t>
            </a:r>
            <a:endParaRPr lang="zh-CN" altLang="en-US" sz="1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3456100" y="2078025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Detection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Visual Object Tracking(VOT) 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2" name="文本框 20"/>
          <p:cNvSpPr txBox="1"/>
          <p:nvPr/>
        </p:nvSpPr>
        <p:spPr>
          <a:xfrm flipH="1">
            <a:off x="3456100" y="3651726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Visual Slam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Recognition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30" y="1656059"/>
            <a:ext cx="3034909" cy="1872000"/>
          </a:xfrm>
          <a:prstGeom prst="rect">
            <a:avLst/>
          </a:prstGeom>
        </p:spPr>
      </p:pic>
      <p:pic>
        <p:nvPicPr>
          <p:cNvPr id="8194" name="Picture 2" descr="“猫狗大战 kaggle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594" y="1753859"/>
            <a:ext cx="27241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文本框 20"/>
          <p:cNvSpPr txBox="1"/>
          <p:nvPr/>
        </p:nvSpPr>
        <p:spPr>
          <a:xfrm flipH="1">
            <a:off x="5143754" y="3600276"/>
            <a:ext cx="2364121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Dogs vs. Cats in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Kaggle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5" name="文本框 20"/>
          <p:cNvSpPr txBox="1"/>
          <p:nvPr/>
        </p:nvSpPr>
        <p:spPr>
          <a:xfrm flipH="1">
            <a:off x="1034372" y="3600276"/>
            <a:ext cx="2364121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Classification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55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Detection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650" y="1800076"/>
            <a:ext cx="3120000" cy="1872000"/>
          </a:xfrm>
          <a:prstGeom prst="rect">
            <a:avLst/>
          </a:prstGeom>
        </p:spPr>
      </p:pic>
      <p:sp>
        <p:nvSpPr>
          <p:cNvPr id="9" name="文本框 20"/>
          <p:cNvSpPr txBox="1"/>
          <p:nvPr/>
        </p:nvSpPr>
        <p:spPr>
          <a:xfrm flipH="1">
            <a:off x="5148634" y="3816300"/>
            <a:ext cx="345638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VEDAI UAV Object Detection Dataset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14" y="1800076"/>
            <a:ext cx="3972293" cy="1872000"/>
          </a:xfrm>
          <a:prstGeom prst="rect">
            <a:avLst/>
          </a:prstGeom>
        </p:spPr>
      </p:pic>
      <p:sp>
        <p:nvSpPr>
          <p:cNvPr id="12" name="文本框 20"/>
          <p:cNvSpPr txBox="1"/>
          <p:nvPr/>
        </p:nvSpPr>
        <p:spPr>
          <a:xfrm flipH="1">
            <a:off x="726067" y="3822600"/>
            <a:ext cx="3630478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Classification + multi-object localization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96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VOT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0" y="1512044"/>
            <a:ext cx="7391671" cy="187200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1044177" y="3426725"/>
            <a:ext cx="345638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LSART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– VOT 2017 Championship</a:t>
            </a:r>
          </a:p>
        </p:txBody>
      </p:sp>
      <p:sp>
        <p:nvSpPr>
          <p:cNvPr id="13" name="文本框 20"/>
          <p:cNvSpPr txBox="1"/>
          <p:nvPr/>
        </p:nvSpPr>
        <p:spPr>
          <a:xfrm flipH="1">
            <a:off x="1044176" y="3777183"/>
            <a:ext cx="7956948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Exploit both the KRR and CNN as two complementary regressions for visual tracking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CNN focuses on the small localized region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KRR focuses on the holistic target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9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Visual Slam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41" y="1656059"/>
            <a:ext cx="2096640" cy="1872000"/>
          </a:xfrm>
          <a:prstGeom prst="rect">
            <a:avLst/>
          </a:prstGeom>
        </p:spPr>
      </p:pic>
      <p:pic>
        <p:nvPicPr>
          <p:cNvPr id="9218" name="Picture 2" descr="这里写图片描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602" y="1656059"/>
            <a:ext cx="3096000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20"/>
          <p:cNvSpPr txBox="1"/>
          <p:nvPr/>
        </p:nvSpPr>
        <p:spPr>
          <a:xfrm flipH="1">
            <a:off x="1044176" y="3957447"/>
            <a:ext cx="8064897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two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isolated network(Depth CNN &amp; Pose CNN) to predict depth &amp; camera pose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Base on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photometric consistency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principle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See more on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SfM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-Net(also compute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optic flow/scene flow/3D point cloud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20"/>
          <p:cNvSpPr txBox="1"/>
          <p:nvPr/>
        </p:nvSpPr>
        <p:spPr>
          <a:xfrm flipH="1">
            <a:off x="1044176" y="3600276"/>
            <a:ext cx="367240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SfM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Learner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– CVPR 2017 from Google</a:t>
            </a:r>
          </a:p>
        </p:txBody>
      </p:sp>
    </p:spTree>
    <p:extLst>
      <p:ext uri="{BB962C8B-B14F-4D97-AF65-F5344CB8AC3E}">
        <p14:creationId xmlns:p14="http://schemas.microsoft.com/office/powerpoint/2010/main" val="185451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Road Map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31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Introduction of CNN Development 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Small CNN for mobile application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Network Compression 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24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Development of CNN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990" y="1512044"/>
            <a:ext cx="4841144" cy="288000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772370" y="2808188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12528" y="2519996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926698" y="2519996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640868" y="2113248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351221" y="2113248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492450" y="3960316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92450" y="1681200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15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AlexNet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2012 ImageNet Championship (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16.4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11265" name="Picture 1" descr="C://Users/Administrator/AppData/Local/YNote/data/conson0214@163.com/063624192eb24dddbeaf05de3ae070ee/clipbo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54" y="1703842"/>
            <a:ext cx="63722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20"/>
          <p:cNvSpPr txBox="1"/>
          <p:nvPr/>
        </p:nvSpPr>
        <p:spPr>
          <a:xfrm flipH="1">
            <a:off x="1044176" y="3816300"/>
            <a:ext cx="7560841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First time,  CNN won the ImageNet Challenge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First time, Group Convolution Concept proposed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First time, Use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Relu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as activation function(used in the following networks till now)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0"/>
          <p:cNvSpPr txBox="1"/>
          <p:nvPr/>
        </p:nvSpPr>
        <p:spPr>
          <a:xfrm flipH="1">
            <a:off x="756146" y="935980"/>
            <a:ext cx="2088925" cy="4616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CONTENT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260202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I</a:t>
            </a:r>
            <a:endParaRPr lang="zh-CN" altLang="en-US" sz="3200" dirty="0"/>
          </a:p>
        </p:txBody>
      </p:sp>
      <p:sp>
        <p:nvSpPr>
          <p:cNvPr id="5" name="文本框 20"/>
          <p:cNvSpPr txBox="1"/>
          <p:nvPr/>
        </p:nvSpPr>
        <p:spPr>
          <a:xfrm flipH="1">
            <a:off x="540122" y="3364507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What is DL?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124298" y="3344762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Application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3996506" y="3344762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Road Map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20"/>
          <p:cNvSpPr txBox="1"/>
          <p:nvPr/>
        </p:nvSpPr>
        <p:spPr>
          <a:xfrm flipH="1">
            <a:off x="5940722" y="3364507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Start a Project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2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21722">
            <a:off x="11018751" y="2918378"/>
            <a:ext cx="2808312" cy="251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椭圆 12"/>
          <p:cNvSpPr/>
          <p:nvPr/>
        </p:nvSpPr>
        <p:spPr>
          <a:xfrm>
            <a:off x="2844378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II</a:t>
            </a:r>
            <a:endParaRPr lang="zh-CN" altLang="en-US" sz="3200" dirty="0"/>
          </a:p>
        </p:txBody>
      </p:sp>
      <p:sp>
        <p:nvSpPr>
          <p:cNvPr id="14" name="椭圆 13"/>
          <p:cNvSpPr/>
          <p:nvPr/>
        </p:nvSpPr>
        <p:spPr>
          <a:xfrm>
            <a:off x="4717279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III</a:t>
            </a:r>
            <a:endParaRPr lang="zh-CN" altLang="en-US" sz="2800" dirty="0"/>
          </a:p>
        </p:txBody>
      </p:sp>
      <p:sp>
        <p:nvSpPr>
          <p:cNvPr id="15" name="椭圆 14"/>
          <p:cNvSpPr/>
          <p:nvPr/>
        </p:nvSpPr>
        <p:spPr>
          <a:xfrm>
            <a:off x="6661495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/>
              <a:t>IV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50"/>
                            </p:stCondLst>
                            <p:childTnLst>
                              <p:par>
                                <p:cTn id="4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1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150"/>
                            </p:stCondLst>
                            <p:childTnLst>
                              <p:par>
                                <p:cTn id="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7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2" grpId="0" animBg="1"/>
      <p:bldP spid="5" grpId="0"/>
      <p:bldP spid="6" grpId="0"/>
      <p:bldP spid="7" grpId="0"/>
      <p:bldP spid="8" grpId="0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VGGNet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–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2014 ImageNet (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9.9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 flipH="1">
            <a:off x="1044176" y="3816300"/>
            <a:ext cx="7560841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Deep, 16/19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layers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Conv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+Pooling+FC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Too much Parameters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~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138,000,000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649" y="1584156"/>
            <a:ext cx="3187826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2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4" y="1007697"/>
            <a:ext cx="684076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Inception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GoogLeNet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– 2014 ImageNet Championship (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9.2%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 flipH="1">
            <a:off x="1044175" y="3528059"/>
            <a:ext cx="7560841" cy="147117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Much less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Parameters ~5,000,000(1/12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of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AlexNet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, 1/27 of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VGGNet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1x1 convolution(Network in Network)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Group Convolution(Inception Module)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Replace FC with Average Pooling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22" y="1512044"/>
            <a:ext cx="4238491" cy="1872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20443" y="2109490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Inception module</a:t>
            </a:r>
            <a:endParaRPr lang="zh-CN" altLang="en-US" sz="1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626" y="1512044"/>
            <a:ext cx="3339934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0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Inception Family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1014843" y="1656059"/>
            <a:ext cx="7560841" cy="255454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Inception-V2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(Top-5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7.8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	- Batch Normalization/two 3x3 replace 5x5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Inception-V3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(Top-5 Error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5.6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	- Conv Factorization 3x3 -&gt; 1x3+3x1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Xception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(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Error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5.5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pPr lvl="0">
              <a:lnSpc>
                <a:spcPct val="16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	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-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Depth-wise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separable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convolution(separate depth conv &amp; spatial conv)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4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ResNet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–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2015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ImageNet Championship (Top-5 Error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4.49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             2016 CVPR best paper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224" y="1656059"/>
            <a:ext cx="3123259" cy="1872000"/>
          </a:xfrm>
          <a:prstGeom prst="rect">
            <a:avLst/>
          </a:prstGeom>
        </p:spPr>
      </p:pic>
      <p:pic>
        <p:nvPicPr>
          <p:cNvPr id="1025" name="Picture 1" descr="C://Users/Administrator/AppData/Local/YNote/data/conson0214@163.com/b5f227dd678d4a4a9afa797b3076ee8a/clipboar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7" y="1656059"/>
            <a:ext cx="3348408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20"/>
          <p:cNvSpPr txBox="1"/>
          <p:nvPr/>
        </p:nvSpPr>
        <p:spPr>
          <a:xfrm flipH="1">
            <a:off x="1044176" y="3816300"/>
            <a:ext cx="7560841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Shortcut connection/solve Gradient vanishing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Break the depth limitation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92850" y="1689502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Residual block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531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Inception-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&amp;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ResNeXt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(Top-5 Error 4.9% &amp; 4.4%)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" name="文本框 20"/>
          <p:cNvSpPr txBox="1"/>
          <p:nvPr/>
        </p:nvSpPr>
        <p:spPr>
          <a:xfrm flipH="1">
            <a:off x="853075" y="3660928"/>
            <a:ext cx="3672410" cy="43704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Inception Module + shortcut connection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610" y="1656059"/>
            <a:ext cx="2779052" cy="18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274" y="1656059"/>
            <a:ext cx="1562013" cy="1872000"/>
          </a:xfrm>
          <a:prstGeom prst="rect">
            <a:avLst/>
          </a:prstGeom>
        </p:spPr>
      </p:pic>
      <p:sp>
        <p:nvSpPr>
          <p:cNvPr id="12" name="文本框 20"/>
          <p:cNvSpPr txBox="1"/>
          <p:nvPr/>
        </p:nvSpPr>
        <p:spPr>
          <a:xfrm flipH="1">
            <a:off x="4644578" y="3660928"/>
            <a:ext cx="3672410" cy="43704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Residual block + Group conv(</a:t>
            </a:r>
            <a:r>
              <a:rPr lang="en-US" altLang="zh-CN" sz="1400" b="1" dirty="0"/>
              <a:t>cardinality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07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Cost Comparison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235772"/>
              </p:ext>
            </p:extLst>
          </p:nvPr>
        </p:nvGraphicFramePr>
        <p:xfrm>
          <a:off x="1212152" y="1656059"/>
          <a:ext cx="6000752" cy="181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0188"/>
                <a:gridCol w="1500188"/>
                <a:gridCol w="1500188"/>
                <a:gridCol w="1500188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Model Size(MB)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Mult</a:t>
                      </a:r>
                      <a:r>
                        <a:rPr lang="en-US" altLang="zh-CN" dirty="0" smtClean="0"/>
                        <a:t>-Adds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Million Para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AlexNet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VGG16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GooLeNet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~50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Inception-V3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90-100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23.2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86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Introduction of CNN Development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Small CNN for mobile application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Network Compression 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71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SqueezeNet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(ICLR-2017, Stanford)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68" y="1584260"/>
            <a:ext cx="2989222" cy="18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40" y="405502"/>
            <a:ext cx="1990911" cy="360000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Replace part of 3x3 filters with 1x1 filters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(small network)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Decrease the number of input channels to 3x3 filters(small network)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Downsample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late in the network, conv layers has large activation map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(high accuracy)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08474" y="3169038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Fire </a:t>
            </a:r>
            <a:r>
              <a:rPr lang="en-US" altLang="zh-CN" sz="1200" dirty="0" smtClean="0"/>
              <a:t>module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530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SqueezeNet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(ICLR-2017, Stanford)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5" y="3672284"/>
            <a:ext cx="7560841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Small Network, but high compute cost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(large activation map)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Nothing Fresh in architecture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83" y="1557879"/>
            <a:ext cx="5391359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3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MobileNet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(CVPR-2017, Google)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1 conv filter fo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 1 channel(totally separate spatial conv &amp; depth conv)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 compute cost(compare with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SqueezeNet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Almost equivalent accuracy level(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SqueezeNet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,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AlexNet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42" y="1557879"/>
            <a:ext cx="1512727" cy="18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538" y="2046204"/>
            <a:ext cx="2705100" cy="89535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 rot="5400000">
            <a:off x="5652690" y="2304132"/>
            <a:ext cx="86409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79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DL?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ShuffleNet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(CVPR-2017,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Channel shuffle for less cross-talk between channels(group conv issue)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1x1 group conv to reduce compute cost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Residual block to raise accuracy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22" y="1557879"/>
            <a:ext cx="4203244" cy="187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42" y="1557879"/>
            <a:ext cx="3240000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ShuffleNet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(CVPR-2017,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Lower Complexity than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MobileNet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Higher Accuracy than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MobileNet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28" y="1557879"/>
            <a:ext cx="4492800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2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Small CNN Conclusion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1014843" y="1656059"/>
            <a:ext cx="7560841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Separate convolution thoroughly (X-conv + Y-conv + Depth-conv)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Raise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utilization of channel information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Residual block + Group Conv would be standard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1557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Introduction of CNN Development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Small CNN for mobile application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Network Compression 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Compression (ICLR-2016 best paper, Stanford)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Pruning/Sparse Connection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Quantization/Weight sharing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Huffman Encoding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38" y="1557879"/>
            <a:ext cx="4401344" cy="18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74" y="1315474"/>
            <a:ext cx="2009589" cy="108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3" r="12164"/>
          <a:stretch/>
        </p:blipFill>
        <p:spPr>
          <a:xfrm>
            <a:off x="4778072" y="2663259"/>
            <a:ext cx="3470792" cy="1872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452890" y="1587436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Pruning</a:t>
            </a:r>
            <a:endParaRPr lang="zh-CN" altLang="en-US" sz="1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410735" y="3683317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Quantization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22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Compression (ICLR-2016 best paper, Stanford)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Almost no accuracy lost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Combining with small network would be more useful in embedded platform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High model interpretation cost? Need to be verified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62" y="1481931"/>
            <a:ext cx="60960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6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Channel Pruning (ICCV-2017,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Structure Pruning, Lower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model interpretation cost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Compute mask β by solving a optimization problem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Add </a:t>
            </a:r>
            <a:r>
              <a:rPr lang="en-US" altLang="zh-CN" sz="1400" i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sampler</a:t>
            </a:r>
            <a:r>
              <a:rPr lang="en-US" altLang="zh-CN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block for multi-branch networks(e.g.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ResNet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32" y="1557879"/>
            <a:ext cx="4121835" cy="18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658" y="1315474"/>
            <a:ext cx="2679566" cy="64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991" y="2088284"/>
            <a:ext cx="2106947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9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Channel Pruning (ICCV-2017,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47117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Accuracy Lost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Need fine-tune after pruning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More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hyper-para(regular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coefficient </a:t>
            </a:r>
            <a:r>
              <a:rPr lang="el-GR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λ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compress ratio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 need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be manually set, increase tuning difficult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671" y="1413879"/>
            <a:ext cx="416571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6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Squeeze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the Last Bit Out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(AAAI-2018, Alibaba)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 Bit Networks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ADMM algorithm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Even higher accuracy in VGG-16, Compression has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egularization effect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70" y="1557879"/>
            <a:ext cx="4080632" cy="1872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650" y="1557879"/>
            <a:ext cx="3267075" cy="790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606" y="2580810"/>
            <a:ext cx="3500119" cy="151200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7380882" y="2952204"/>
            <a:ext cx="1106835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9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Network Compression Conclusion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1014843" y="1656059"/>
            <a:ext cx="7560841" cy="18158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Pruning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Quantization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Low-Bit Network(Binary Network, Ternary Network)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Low rank decomposition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Teacher-student Framework</a:t>
            </a:r>
          </a:p>
        </p:txBody>
      </p:sp>
    </p:spTree>
    <p:extLst>
      <p:ext uri="{BB962C8B-B14F-4D97-AF65-F5344CB8AC3E}">
        <p14:creationId xmlns:p14="http://schemas.microsoft.com/office/powerpoint/2010/main" val="113175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" descr="C://Users/Administrator/AppData/Local/YNote/data/conson0214@163.com/07251c185a0f40d7bfa03a1d03745383/clip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4" y="1656060"/>
            <a:ext cx="339692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“perceptron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86" y="1656060"/>
            <a:ext cx="368313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From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Neurons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to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Perceptron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7" name="右箭头 36"/>
          <p:cNvSpPr/>
          <p:nvPr/>
        </p:nvSpPr>
        <p:spPr>
          <a:xfrm>
            <a:off x="4068514" y="2952204"/>
            <a:ext cx="648072" cy="323876"/>
          </a:xfrm>
          <a:prstGeom prst="rightArrow">
            <a:avLst>
              <a:gd name="adj1" fmla="val 50000"/>
              <a:gd name="adj2" fmla="val 90638"/>
            </a:avLst>
          </a:prstGeom>
          <a:solidFill>
            <a:srgbClr val="181C1F"/>
          </a:solidFill>
          <a:ln w="762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438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Start a project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0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learning Toolkits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Distribution Learning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Issues when Training</a:t>
            </a:r>
            <a:r>
              <a:rPr lang="en-US" altLang="zh-CN" dirty="0" smtClean="0">
                <a:sym typeface="Arial" panose="020B0604020202020204" pitchFamily="34" charset="0"/>
              </a:rPr>
              <a:t>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5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Comparison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024" y="1656059"/>
            <a:ext cx="528900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Comparison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38" y="2879697"/>
            <a:ext cx="6663471" cy="20525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997" y="1315474"/>
            <a:ext cx="2917752" cy="144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64858" y="3272248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6FAC7A"/>
                </a:solidFill>
              </a:rPr>
              <a:t>Tensorflow</a:t>
            </a:r>
            <a:endParaRPr lang="zh-CN" altLang="en-US" sz="1200" dirty="0">
              <a:solidFill>
                <a:srgbClr val="6FAC7A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00762" y="3059665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786FA8"/>
                </a:solidFill>
              </a:rPr>
              <a:t>Caffe</a:t>
            </a:r>
            <a:r>
              <a:rPr lang="en-US" altLang="zh-CN" sz="1200" dirty="0" smtClean="0">
                <a:solidFill>
                  <a:srgbClr val="786FA8"/>
                </a:solidFill>
              </a:rPr>
              <a:t>/Caffe2</a:t>
            </a:r>
            <a:endParaRPr lang="zh-CN" altLang="en-US" sz="1200" dirty="0">
              <a:solidFill>
                <a:srgbClr val="786FA8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56234" y="3860911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5B7199"/>
                </a:solidFill>
              </a:rPr>
              <a:t>Teano</a:t>
            </a:r>
            <a:endParaRPr lang="zh-CN" altLang="en-US" sz="1200" dirty="0">
              <a:solidFill>
                <a:srgbClr val="5B7199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64858" y="4311074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AF525E"/>
                </a:solidFill>
              </a:rPr>
              <a:t>Keras</a:t>
            </a:r>
            <a:endParaRPr lang="zh-CN" altLang="en-US" sz="1200" dirty="0">
              <a:solidFill>
                <a:srgbClr val="AF525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49384" y="4065686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C7BE7E"/>
                </a:solidFill>
              </a:rPr>
              <a:t>Torch</a:t>
            </a:r>
            <a:endParaRPr lang="zh-CN" altLang="en-US" sz="1200" dirty="0">
              <a:solidFill>
                <a:srgbClr val="C7BE7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49383" y="4545614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7EA8AD"/>
                </a:solidFill>
              </a:rPr>
              <a:t>Pytorch</a:t>
            </a:r>
            <a:endParaRPr lang="zh-CN" altLang="en-US" sz="1200" dirty="0">
              <a:solidFill>
                <a:srgbClr val="7EA8AD"/>
              </a:solidFill>
            </a:endParaRPr>
          </a:p>
        </p:txBody>
      </p:sp>
      <p:sp>
        <p:nvSpPr>
          <p:cNvPr id="14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39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Comparison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819043"/>
              </p:ext>
            </p:extLst>
          </p:nvPr>
        </p:nvGraphicFramePr>
        <p:xfrm>
          <a:off x="612130" y="1512043"/>
          <a:ext cx="7992886" cy="2718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0336"/>
                <a:gridCol w="943145"/>
                <a:gridCol w="1178932"/>
                <a:gridCol w="1100336"/>
                <a:gridCol w="1155185"/>
                <a:gridCol w="1257476"/>
                <a:gridCol w="1257476"/>
              </a:tblGrid>
              <a:tr h="86584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Toolkit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Modeling</a:t>
                      </a:r>
                      <a:r>
                        <a:rPr lang="en-US" altLang="zh-CN" sz="1200" baseline="0" dirty="0" smtClean="0"/>
                        <a:t> Capability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Interfaces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Model Deployment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Architecture</a:t>
                      </a:r>
                    </a:p>
                    <a:p>
                      <a:r>
                        <a:rPr lang="en-US" altLang="zh-CN" sz="1200" dirty="0" smtClean="0"/>
                        <a:t>Complexity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Training</a:t>
                      </a:r>
                      <a:r>
                        <a:rPr lang="en-US" altLang="zh-CN" sz="1200" b="1" baseline="0" dirty="0" smtClean="0"/>
                        <a:t> Speed</a:t>
                      </a:r>
                    </a:p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baseline="0" dirty="0" smtClean="0"/>
                        <a:t>(VGG-style CNN on CIFAR-10)</a:t>
                      </a:r>
                      <a:endParaRPr lang="en-US" altLang="zh-CN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Distribution Training</a:t>
                      </a:r>
                    </a:p>
                  </a:txBody>
                  <a:tcPr/>
                </a:tc>
              </a:tr>
              <a:tr h="390166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Tensorflow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CNN/RNN/LSTM/etc.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Python/C++/Go/Java…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iOS/Android/ARM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173s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48102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Caffe2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CNN/RNN/LSTM/</a:t>
                      </a:r>
                      <a:r>
                        <a:rPr lang="en-US" altLang="zh-CN" sz="1200" dirty="0" err="1" smtClean="0"/>
                        <a:t>etc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C++/Python/</a:t>
                      </a:r>
                      <a:r>
                        <a:rPr lang="en-US" altLang="zh-CN" sz="1200" dirty="0" err="1" smtClean="0"/>
                        <a:t>Matlab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iOS/Android/</a:t>
                      </a:r>
                    </a:p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ARM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149s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90166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MXNet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CNN/RNN/LSTM/etc.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Python/C++/R/Java/Julia…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iOS/Android/ARM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149s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90166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Pytorch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CNN/RNN/LSTM/etc.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Python/</a:t>
                      </a:r>
                      <a:r>
                        <a:rPr lang="en-US" altLang="zh-CN" sz="1200" dirty="0" err="1" smtClean="0"/>
                        <a:t>Lua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iOS/Android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168s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74" y="2520155"/>
            <a:ext cx="180000" cy="1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46" y="2520155"/>
            <a:ext cx="180000" cy="18000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32" y="2520156"/>
            <a:ext cx="180000" cy="18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8" y="2520156"/>
            <a:ext cx="180000" cy="18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60" y="2520156"/>
            <a:ext cx="180000" cy="180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74" y="2916219"/>
            <a:ext cx="180000" cy="180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46" y="2916219"/>
            <a:ext cx="180000" cy="180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32" y="2916220"/>
            <a:ext cx="180000" cy="180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8" y="2916220"/>
            <a:ext cx="180000" cy="18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60" y="2916220"/>
            <a:ext cx="180000" cy="18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46" y="3852323"/>
            <a:ext cx="180000" cy="180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32" y="3852324"/>
            <a:ext cx="180000" cy="180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8" y="3852324"/>
            <a:ext cx="180000" cy="1800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60" y="3852324"/>
            <a:ext cx="180000" cy="180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60" y="3852324"/>
            <a:ext cx="180000" cy="180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74" y="3420275"/>
            <a:ext cx="180000" cy="1800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46" y="3420275"/>
            <a:ext cx="180000" cy="1800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32" y="3420276"/>
            <a:ext cx="180000" cy="1800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8" y="3420276"/>
            <a:ext cx="180000" cy="1800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60" y="3420276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5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Conclusion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 flipH="1">
            <a:off x="1014843" y="1656059"/>
            <a:ext cx="7560841" cy="216059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is a safe bet for most projects, Not perfect but has huge community, wide usage. 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Pytorch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is best for research. However still new, there can be rough patches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Use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for one graph over many machines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Consider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Caffe2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or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for production deployment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Consider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or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Caffe2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for mobile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77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Deep learning Toolkits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Distribution Learning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Issues when Training</a:t>
            </a:r>
            <a:r>
              <a:rPr lang="en-US" altLang="zh-CN" dirty="0" smtClean="0">
                <a:sym typeface="Arial" panose="020B0604020202020204" pitchFamily="34" charset="0"/>
              </a:rPr>
              <a:t>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87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Deep learning Toolkits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Distribution Learning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Issues when Training</a:t>
            </a:r>
            <a:r>
              <a:rPr lang="en-US" altLang="zh-CN" dirty="0" smtClean="0">
                <a:sym typeface="Arial" panose="020B0604020202020204" pitchFamily="34" charset="0"/>
              </a:rPr>
              <a:t>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8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Deep learning Toolkits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Distribution Learning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32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Issues when Training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 flipH="1">
            <a:off x="1014843" y="1656059"/>
            <a:ext cx="7560841" cy="18158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Lack of Training Data -&gt;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Data Augmentation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/Transfer Learning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 Accuracy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-&gt;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Ensemble learning/Feature stacking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Model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convergence Issue -&gt;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Gradient Descent Optimization/Activation function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Local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Optima -&gt;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Weight Initialization/Learning rate auto-tuning</a:t>
            </a:r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Overfitting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-&gt; Regularization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1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FC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Fully Connection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050" name="Picture 2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30" y="1512044"/>
            <a:ext cx="511821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20"/>
          <p:cNvSpPr txBox="1"/>
          <p:nvPr/>
        </p:nvSpPr>
        <p:spPr>
          <a:xfrm flipH="1">
            <a:off x="6084738" y="2690434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Hidden Layer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Nonlinear Activation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86" y="1224012"/>
            <a:ext cx="2808312" cy="251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 flipH="1">
            <a:off x="1836266" y="503932"/>
            <a:ext cx="360040" cy="576064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332210" y="3888308"/>
            <a:ext cx="360040" cy="6583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20"/>
          <p:cNvSpPr txBox="1"/>
          <p:nvPr/>
        </p:nvSpPr>
        <p:spPr>
          <a:xfrm flipH="1">
            <a:off x="3420442" y="2088108"/>
            <a:ext cx="4546730" cy="64633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Thanks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8172970" y="2870904"/>
            <a:ext cx="288032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20"/>
          <p:cNvSpPr txBox="1"/>
          <p:nvPr/>
        </p:nvSpPr>
        <p:spPr>
          <a:xfrm flipH="1">
            <a:off x="1331157" y="1944092"/>
            <a:ext cx="2450378" cy="101566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2018</a:t>
            </a:r>
            <a:endParaRPr lang="zh-CN" altLang="en-US" sz="6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4140522" y="2736180"/>
            <a:ext cx="39604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cxnSpLocks/>
          </p:cNvCxnSpPr>
          <p:nvPr/>
        </p:nvCxnSpPr>
        <p:spPr>
          <a:xfrm flipH="1">
            <a:off x="1822752" y="3888308"/>
            <a:ext cx="157530" cy="288032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cxnSpLocks/>
          </p:cNvCxnSpPr>
          <p:nvPr/>
        </p:nvCxnSpPr>
        <p:spPr>
          <a:xfrm flipH="1">
            <a:off x="2124298" y="863972"/>
            <a:ext cx="180020" cy="288032"/>
          </a:xfrm>
          <a:prstGeom prst="line">
            <a:avLst/>
          </a:prstGeom>
          <a:ln w="19304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541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CNN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Convolutional Neural Network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076" name="Picture 4" descr="“fully connected neural network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59" y="1656059"/>
            <a:ext cx="746246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48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CNN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Convolutional Neural Network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2" y="1744122"/>
            <a:ext cx="3035247" cy="187220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74" y="2016100"/>
            <a:ext cx="4752528" cy="1328251"/>
          </a:xfrm>
          <a:prstGeom prst="rect">
            <a:avLst/>
          </a:prstGeom>
        </p:spPr>
      </p:pic>
      <p:sp>
        <p:nvSpPr>
          <p:cNvPr id="12" name="文本框 20"/>
          <p:cNvSpPr txBox="1"/>
          <p:nvPr/>
        </p:nvSpPr>
        <p:spPr>
          <a:xfrm flipH="1">
            <a:off x="1044176" y="3888308"/>
            <a:ext cx="4968552" cy="600164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Convolutional Kernel dimension</a:t>
            </a:r>
          </a:p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width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*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height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*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input channel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*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filter number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52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Why Convolution(compare with FC)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20"/>
          <p:cNvSpPr txBox="1"/>
          <p:nvPr/>
        </p:nvSpPr>
        <p:spPr>
          <a:xfrm flipH="1">
            <a:off x="1044176" y="3096220"/>
            <a:ext cx="7416826" cy="18158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Parameter sharing: </a:t>
            </a:r>
          </a:p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    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 feature detector(such as a vertical edge detector) that is useful in one prat of the image is probably useful in another part of the image</a:t>
            </a:r>
          </a:p>
          <a:p>
            <a:pPr lvl="0"/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Sparse connection</a:t>
            </a:r>
          </a:p>
          <a:p>
            <a:pPr lvl="0"/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   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 each layer, each output value depends only on a small number of inputs</a:t>
            </a:r>
          </a:p>
          <a:p>
            <a:pPr lvl="0"/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Less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Parameters, Low Overfitting Risk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18" y="1453372"/>
            <a:ext cx="5038725" cy="150495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6732810" y="2051959"/>
            <a:ext cx="2160240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Vertical edge detector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0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CNN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as Feature Extractor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5122" name="Picture 2" descr="“CNN 可视化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06" y="1656059"/>
            <a:ext cx="5454338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20"/>
          <p:cNvSpPr txBox="1"/>
          <p:nvPr/>
        </p:nvSpPr>
        <p:spPr>
          <a:xfrm flipH="1">
            <a:off x="6228754" y="2942170"/>
            <a:ext cx="2160240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CNN Visualization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20"/>
          <p:cNvSpPr txBox="1"/>
          <p:nvPr/>
        </p:nvSpPr>
        <p:spPr>
          <a:xfrm flipH="1">
            <a:off x="720142" y="4573207"/>
            <a:ext cx="1368152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edge/color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2439199" y="4573207"/>
            <a:ext cx="1368152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texture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4158256" y="4573207"/>
            <a:ext cx="1368152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structure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91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9" grpId="0"/>
      <p:bldP spid="10" grpId="0"/>
      <p:bldP spid="11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7|1.1|0.8|0.7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2|0.6|1.4|0.8|0.8|0.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3309</TotalTime>
  <Words>2570</Words>
  <Application>Microsoft Office PowerPoint</Application>
  <PresentationFormat>自定义</PresentationFormat>
  <Paragraphs>408</Paragraphs>
  <Slides>50</Slides>
  <Notes>50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6" baseType="lpstr">
      <vt:lpstr>方正细黑一简体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ok2</dc:title>
  <dc:creator>Administrator</dc:creator>
  <cp:lastModifiedBy>Administrator</cp:lastModifiedBy>
  <cp:revision>168</cp:revision>
  <dcterms:modified xsi:type="dcterms:W3CDTF">2018-01-31T06:27:02Z</dcterms:modified>
</cp:coreProperties>
</file>